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28"/>
  </p:notesMasterIdLst>
  <p:handoutMasterIdLst>
    <p:handoutMasterId r:id="rId29"/>
  </p:handoutMasterIdLst>
  <p:sldIdLst>
    <p:sldId id="684" r:id="rId5"/>
    <p:sldId id="592" r:id="rId6"/>
    <p:sldId id="681" r:id="rId7"/>
    <p:sldId id="686" r:id="rId8"/>
    <p:sldId id="645" r:id="rId9"/>
    <p:sldId id="627" r:id="rId10"/>
    <p:sldId id="628" r:id="rId11"/>
    <p:sldId id="614" r:id="rId12"/>
    <p:sldId id="641" r:id="rId13"/>
    <p:sldId id="687" r:id="rId14"/>
    <p:sldId id="610" r:id="rId15"/>
    <p:sldId id="638" r:id="rId16"/>
    <p:sldId id="625" r:id="rId17"/>
    <p:sldId id="648" r:id="rId18"/>
    <p:sldId id="626" r:id="rId19"/>
    <p:sldId id="688" r:id="rId20"/>
    <p:sldId id="690" r:id="rId21"/>
    <p:sldId id="691" r:id="rId22"/>
    <p:sldId id="692" r:id="rId23"/>
    <p:sldId id="693" r:id="rId24"/>
    <p:sldId id="679" r:id="rId25"/>
    <p:sldId id="689" r:id="rId26"/>
    <p:sldId id="6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 HERE" id="{A654102A-DB2C-0A4D-AC6A-D5AD8AFA1FF4}">
          <p14:sldIdLst>
            <p14:sldId id="684"/>
            <p14:sldId id="592"/>
            <p14:sldId id="681"/>
            <p14:sldId id="686"/>
            <p14:sldId id="645"/>
            <p14:sldId id="627"/>
            <p14:sldId id="628"/>
            <p14:sldId id="614"/>
            <p14:sldId id="641"/>
            <p14:sldId id="687"/>
            <p14:sldId id="610"/>
            <p14:sldId id="638"/>
            <p14:sldId id="625"/>
            <p14:sldId id="648"/>
            <p14:sldId id="626"/>
            <p14:sldId id="688"/>
            <p14:sldId id="690"/>
            <p14:sldId id="691"/>
            <p14:sldId id="692"/>
            <p14:sldId id="693"/>
            <p14:sldId id="679"/>
            <p14:sldId id="689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00DDD6"/>
    <a:srgbClr val="71FBF1"/>
    <a:srgbClr val="1D51D9"/>
    <a:srgbClr val="E0F4FE"/>
    <a:srgbClr val="0073B4"/>
    <a:srgbClr val="438EB7"/>
    <a:srgbClr val="00B9F2"/>
    <a:srgbClr val="007AC2"/>
    <a:srgbClr val="C0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8" autoAdjust="0"/>
    <p:restoredTop sz="84654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904" y="20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alucanicola.github.io/JSAPI_demo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61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85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4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71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5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3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6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1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7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9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69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275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16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approach for learning how to visualize data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https://ralucanicola.github.io/JSAPI_demos/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4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25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4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2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4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2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7/6/19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7/6/19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7/6/19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9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?s=#&amp;products=js-api-arcgis&amp;categories=3d-gis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developers.arcgis.com/javascript/latest/guide/visualization-overview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twitter.com/ArcGISJSAPI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twitter.com/kekenes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twitter.com/nicolaraluk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54.png"/><Relationship Id="rId5" Type="http://schemas.openxmlformats.org/officeDocument/2006/relationships/image" Target="../media/image18.png"/><Relationship Id="rId10" Type="http://schemas.openxmlformats.org/officeDocument/2006/relationships/image" Target="../media/image53.svg"/><Relationship Id="rId4" Type="http://schemas.openxmlformats.org/officeDocument/2006/relationships/image" Target="../media/image9.png"/><Relationship Id="rId9" Type="http://schemas.openxmlformats.org/officeDocument/2006/relationships/image" Target="../media/image52.png"/><Relationship Id="rId14" Type="http://schemas.openxmlformats.org/officeDocument/2006/relationships/image" Target="../media/image57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openxmlformats.org/officeDocument/2006/relationships/image" Target="../media/image1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8BD2D38-81B1-6248-9959-442DB0E7EA0A}"/>
              </a:ext>
            </a:extLst>
          </p:cNvPr>
          <p:cNvGrpSpPr/>
          <p:nvPr/>
        </p:nvGrpSpPr>
        <p:grpSpPr>
          <a:xfrm>
            <a:off x="-1" y="0"/>
            <a:ext cx="12192001" cy="7256724"/>
            <a:chOff x="-1" y="0"/>
            <a:chExt cx="12192001" cy="725672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657749-5DC0-2F45-94C7-2EC12D53BC0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6674"/>
              <a:chExt cx="12192000" cy="685800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9B87EC5-281C-CD4E-9D7D-40ABD285B15D}"/>
                  </a:ext>
                </a:extLst>
              </p:cNvPr>
              <p:cNvSpPr/>
              <p:nvPr/>
            </p:nvSpPr>
            <p:spPr bwMode="auto">
              <a:xfrm>
                <a:off x="0" y="6674"/>
                <a:ext cx="12192000" cy="6858000"/>
              </a:xfrm>
              <a:prstGeom prst="rect">
                <a:avLst/>
              </a:prstGeom>
              <a:gradFill>
                <a:gsLst>
                  <a:gs pos="100000">
                    <a:srgbClr val="005FF8"/>
                  </a:gs>
                  <a:gs pos="0">
                    <a:srgbClr val="002CC5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8DB537C-E4CD-D645-BF3C-C536876B3CA1}"/>
                  </a:ext>
                </a:extLst>
              </p:cNvPr>
              <p:cNvSpPr/>
              <p:nvPr/>
            </p:nvSpPr>
            <p:spPr bwMode="auto">
              <a:xfrm>
                <a:off x="0" y="6674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98000">
                    <a:srgbClr val="0ACFFE">
                      <a:alpha val="81000"/>
                    </a:srgbClr>
                  </a:gs>
                  <a:gs pos="2000">
                    <a:srgbClr val="4B24FF">
                      <a:alpha val="0"/>
                    </a:srgbClr>
                  </a:gs>
                  <a:gs pos="61000">
                    <a:srgbClr val="495AFF">
                      <a:alpha val="0"/>
                    </a:srgbClr>
                  </a:gs>
                </a:gsLst>
                <a:lin ang="135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A2A1DDA-38AC-E14A-BFDB-F300225E8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65000"/>
            </a:blip>
            <a:srcRect l="12754" b="23715"/>
            <a:stretch/>
          </p:blipFill>
          <p:spPr>
            <a:xfrm>
              <a:off x="-1" y="4803551"/>
              <a:ext cx="10057580" cy="2054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2C2B48B-A383-A849-8CDB-8673D9D2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919" y="4895213"/>
              <a:ext cx="1791934" cy="179663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F842969-09C3-3943-932C-D6062270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9772" y="5705786"/>
              <a:ext cx="498186" cy="46641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A0180A1-B28B-C64E-8EF4-BA7F74BC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3114" y="4722555"/>
              <a:ext cx="1591156" cy="14896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9210E9D-6F73-0745-92BB-D6CAA0A0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5135" y="5612553"/>
              <a:ext cx="1095571" cy="102569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1D66B17-2EC7-CF40-8B15-D4EB9938B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098" y="5405899"/>
              <a:ext cx="484059" cy="45318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5BF0538-6468-2E49-A442-1AE748D8A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79" y="5800763"/>
              <a:ext cx="1555144" cy="145596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E59C1CE-CC4C-2D4F-8C10-934E45BE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4310" y="6452612"/>
              <a:ext cx="497387" cy="46566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E3B7A117-D3CA-0F41-A9E2-F1D0F5951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6311" y="4949941"/>
              <a:ext cx="733086" cy="686331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AA04456-4310-564B-8471-479E8EDA9748}"/>
                </a:ext>
              </a:extLst>
            </p:cNvPr>
            <p:cNvGrpSpPr/>
            <p:nvPr/>
          </p:nvGrpSpPr>
          <p:grpSpPr>
            <a:xfrm>
              <a:off x="7090158" y="5312474"/>
              <a:ext cx="967265" cy="626661"/>
              <a:chOff x="10651311" y="-22363"/>
              <a:chExt cx="1060058" cy="733563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D442C56-1F2A-6D47-ADF7-9FC83D597BD0}"/>
                  </a:ext>
                </a:extLst>
              </p:cNvPr>
              <p:cNvGrpSpPr/>
              <p:nvPr/>
            </p:nvGrpSpPr>
            <p:grpSpPr>
              <a:xfrm>
                <a:off x="10651311" y="-22363"/>
                <a:ext cx="309805" cy="361912"/>
                <a:chOff x="8261157" y="1101314"/>
                <a:chExt cx="309805" cy="361912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DB49DAB3-99DD-BE4F-880E-F0DC502CF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2722" y="1314553"/>
                  <a:ext cx="138240" cy="148673"/>
                </a:xfrm>
                <a:prstGeom prst="rect">
                  <a:avLst/>
                </a:prstGeom>
              </p:spPr>
            </p:pic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A1B3C09C-F324-B449-BDBB-E5E2ACE6C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1157" y="1101314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23DB2418-1027-6445-9785-5EC53ADA4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45762" y="640642"/>
                <a:ext cx="65607" cy="70558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56FF6DE-52A8-9B47-9C39-60F641ACD97E}"/>
                </a:ext>
              </a:extLst>
            </p:cNvPr>
            <p:cNvGrpSpPr/>
            <p:nvPr/>
          </p:nvGrpSpPr>
          <p:grpSpPr>
            <a:xfrm>
              <a:off x="11355303" y="4357338"/>
              <a:ext cx="359671" cy="469374"/>
              <a:chOff x="11355303" y="4357338"/>
              <a:chExt cx="359671" cy="469374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982ED0CE-8CFD-2942-A897-819CE2996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88835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1ADFDB2-AA19-FC44-A406-C97D5652D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7471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87FE05E8-EE5F-9548-99EB-7B561923D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5530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20FF97B-9D2D-2547-8E0A-ACA95FF5CA75}"/>
                </a:ext>
              </a:extLst>
            </p:cNvPr>
            <p:cNvGrpSpPr/>
            <p:nvPr/>
          </p:nvGrpSpPr>
          <p:grpSpPr>
            <a:xfrm>
              <a:off x="3411853" y="6193446"/>
              <a:ext cx="954183" cy="422934"/>
              <a:chOff x="10809713" y="113601"/>
              <a:chExt cx="1045721" cy="49508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BA9BEE9-5A83-4843-AABF-B16E270932F8}"/>
                  </a:ext>
                </a:extLst>
              </p:cNvPr>
              <p:cNvGrpSpPr/>
              <p:nvPr/>
            </p:nvGrpSpPr>
            <p:grpSpPr>
              <a:xfrm>
                <a:off x="10809713" y="113601"/>
                <a:ext cx="1045721" cy="429930"/>
                <a:chOff x="8419559" y="1237278"/>
                <a:chExt cx="1045721" cy="429930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B48A966F-4A42-E349-82B9-9AF16646A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9559" y="1518535"/>
                  <a:ext cx="138240" cy="148673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12654881-E88F-624F-96A2-9D512D1DF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0256" y="1237278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8AE9CD4-DCE5-6E4E-B606-1A9E9BC40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29114" y="538126"/>
                <a:ext cx="65607" cy="70558"/>
              </a:xfrm>
              <a:prstGeom prst="rect">
                <a:avLst/>
              </a:prstGeom>
            </p:spPr>
          </p:pic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65F6E79-3DB0-F94E-8A54-5D534F3E3753}"/>
                </a:ext>
              </a:extLst>
            </p:cNvPr>
            <p:cNvGrpSpPr/>
            <p:nvPr/>
          </p:nvGrpSpPr>
          <p:grpSpPr>
            <a:xfrm>
              <a:off x="4822044" y="6262873"/>
              <a:ext cx="352237" cy="469374"/>
              <a:chOff x="11645762" y="161755"/>
              <a:chExt cx="386028" cy="549445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62ADE82-0009-8642-A525-07CF406D42ED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8"/>
                <a:chOff x="9321216" y="1285432"/>
                <a:chExt cx="320420" cy="304068"/>
              </a:xfrm>
            </p:grpSpPr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58FC7622-9D03-D244-8846-D5BE60F0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396" y="1440827"/>
                  <a:ext cx="138240" cy="148673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2DCC15DB-F6BD-BD41-A96F-52858B0F3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024FC440-0578-5C43-8E0A-7669E2E5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45762" y="640642"/>
                <a:ext cx="65607" cy="70558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E0C17F3-1693-E343-9F23-B72C0C6D9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65000"/>
            </a:blip>
            <a:srcRect l="22721" t="14371" r="65987" b="47618"/>
            <a:stretch/>
          </p:blipFill>
          <p:spPr>
            <a:xfrm flipH="1">
              <a:off x="10757210" y="5858107"/>
              <a:ext cx="1434790" cy="99989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48582D7-6FF7-304D-9EF2-0941A0E9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1473" y="5527288"/>
              <a:ext cx="647157" cy="60588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2C2452C-B0CF-3140-BF76-1DB384D4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3648" y="5980367"/>
              <a:ext cx="843775" cy="78996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68B758B-B7AB-264A-BE41-BF382CF53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5693" y="6363629"/>
              <a:ext cx="337389" cy="31587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1A97277-D3B4-F848-BC7D-85D8378A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50244" y="4686848"/>
              <a:ext cx="1391785" cy="133956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A81F940-45F6-4A46-8D63-F6D1BC0C6C37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997F1C2-EC79-024C-99FA-41EAE58A3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4B66BB2B-935A-D74D-A301-26C7BA25A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645EFB3-7EC9-3940-A960-7A164F21F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BD2D7F9-9142-FC47-87E3-0009B63E0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940"/>
            <a:stretch/>
          </p:blipFill>
          <p:spPr>
            <a:xfrm>
              <a:off x="914074" y="668723"/>
              <a:ext cx="1140700" cy="41666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3D Visualization with the ArcGIS API for JavaScript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369" y="3450350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Janett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Baresel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&amp; Kristian Ekenes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83841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</p:spTree>
    <p:extLst>
      <p:ext uri="{BB962C8B-B14F-4D97-AF65-F5344CB8AC3E}">
        <p14:creationId xmlns:p14="http://schemas.microsoft.com/office/powerpoint/2010/main" val="18930496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8221903" cy="333425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400" dirty="0">
                <a:solidFill>
                  <a:schemeClr val="tx1"/>
                </a:solidFill>
                <a:cs typeface="Avenir LT Std 65 Medium" charset="0"/>
              </a:rPr>
              <a:t>Basic patterns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b="0" dirty="0">
                <a:ea typeface="Avenir LT Std 55 Roman" charset="0"/>
                <a:cs typeface="Avenir LT Std 55 Roman" charset="0"/>
              </a:rPr>
              <a:t>Visualization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7213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B18A751-71C7-DF44-AD21-0EEDFDD6AE4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6770F-CE86-EC4A-B1B8-D977928F3FAF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82F0255-FAD2-D449-BAE7-BC55AE1C64C6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26DD5D5-3F71-B44A-929E-0154AC0AE9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49A1B-ADBE-644E-A2FF-8592BEF4D532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D7DB51-F5BF-8F44-9EC2-DA6DF03A08CB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EC27B22-5AE1-4849-ABEB-9732B59BC8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77146540-23DF-A143-A921-D08A399AC8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A3F6E58-40D2-0049-B3BF-C29E25AA37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320995FA-0C2D-4E48-9378-BD52A12E95EB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B92DB155-B696-4940-9B6D-DDFEA69644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436CBA55-33B5-874D-B6F9-AAF70F4CE8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1D17A2EB-BC8A-AB40-AD87-0A03C2A54D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33B0C1B-831E-EF4E-804F-9A8758E35D25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D6D0515-656A-7444-9565-530C653E33F2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D86168BB-A585-D64F-B521-A22A6E3AF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EF8246C7-6A80-DE4F-938B-D8D903BCF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DEBB85-6533-A544-8F55-568926CE4356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6112AC3-10A7-E748-A824-9E1BC7DC5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A7F2DE2-936D-9849-B6EB-1E9F6B8E1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DBD5309-C246-BD42-9F16-A8FD57B2F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76EE9E-4888-44B5-8F66-257671776666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D60E82-7FB0-4348-AE48-C0043DEBB5A3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itle 6">
            <a:extLst>
              <a:ext uri="{FF2B5EF4-FFF2-40B4-BE49-F238E27FC236}">
                <a16:creationId xmlns:a16="http://schemas.microsoft.com/office/drawing/2014/main" id="{26774207-333B-4DFA-ADC1-34CAF99244C4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B3AE2-385C-4787-83CD-F24993AC5D4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BA1667-8EB9-4498-AD35-727FB197A2BA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F7F9FD-613F-4C5B-B361-A7B231BADE83}"/>
              </a:ext>
            </a:extLst>
          </p:cNvPr>
          <p:cNvSpPr/>
          <p:nvPr/>
        </p:nvSpPr>
        <p:spPr bwMode="auto">
          <a:xfrm>
            <a:off x="3976688" y="15430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01871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A9A21C9-D93B-FA41-A357-711B3B148DD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27C363-0139-7046-9D73-C0F34083851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84B03E6-227D-AB47-B2BE-30EA82C4448F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FCCB5BA-A0B4-EF4A-895A-2B1D6103C7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59D6FD-3D32-604F-B970-0283DC1F6DD5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5119A98-3D2C-D641-958C-C3B5D894EA5F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15D86F7-8174-5B4E-A2D1-8F5515D8034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324D4C28-6B8C-3C40-9197-CCEC9E3350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07980F5-DBA5-9341-8BD5-FE5E25BE79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E40B640E-7E04-0648-85B6-6903DAB5E852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E039D8A-0665-D34F-A1E2-10A28BDE74A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87E4BFB4-A8AA-3749-AE13-A00886A419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7B55B62-CEC6-5647-B246-C36EB0D8C3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EB8A14E-8B8A-6349-916D-8D9E9987D3D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D34DF7B-2DE3-3741-9D8A-2B89AD0FE44B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7EEE6D6-05BD-624A-91FF-100A5B505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45E65F1F-5D5E-E740-97ED-73FA31D56F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284A428-7720-A840-AE0F-43DA13002339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BA980B9-8FD8-0940-A907-54048364A8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64A0445-7F95-2544-9550-F6A57F7E3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F419BFB-430F-7E42-9175-00F73F1B9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76EE9E-4888-44B5-8F66-257671776666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D60E82-7FB0-4348-AE48-C0043DEBB5A3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itle 6">
            <a:extLst>
              <a:ext uri="{FF2B5EF4-FFF2-40B4-BE49-F238E27FC236}">
                <a16:creationId xmlns:a16="http://schemas.microsoft.com/office/drawing/2014/main" id="{26774207-333B-4DFA-ADC1-34CAF99244C4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B3AE2-385C-4787-83CD-F24993AC5D49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BA1667-8EB9-4498-AD35-727FB197A2BA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F7F9FD-613F-4C5B-B361-A7B231BADE83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FFD0B3E3-D173-4750-9738-ED696BA963CE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65054169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5776E80-FFC7-704E-AF52-0DE30107E8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0B0055-957D-C148-8EA8-82FBED792B9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C4DCD44-D76E-534E-A156-DF0204FE130F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7E8FE17-7452-D94E-B6D2-8828523BBF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BB410A-595C-DE4F-9751-F2491CD69B60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92DAF27-DD5C-E84D-8B3E-49FCAD2FA855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A802316-7AB8-FC4D-8B82-43F4D8199A1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B66F82A2-0B51-914E-820B-3631FD2AB6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3961C5E-75C2-2641-A496-D94788638B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CC221C7-848E-FE47-AA83-310AB7DCA2D7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3F419AF-EAFC-214A-AAC0-88B2D8B0F04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9078FE88-BAD9-D445-9687-49826977A1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094AC26-402D-9245-A565-CB809668E3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9D0736A-EB20-9046-A5F9-692BBC40B645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6970D22-749F-2942-ADAD-AA9ED5D6AD17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AF8CA533-93E8-4648-8B35-01CF730C4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71CD9AB-066F-684C-9B98-2442AA2793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FF0A4C-8278-9B48-9334-FC18376F42C6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206D207-6FD0-8547-8DCE-248368C0B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4E0CE30-AC6D-F040-AB5B-A1A756216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688ABAA-7C3D-8E4E-8865-D76819952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9CC81E-3F05-43AC-A618-08056D756DF3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4A600-EA12-48A7-9AD8-C7929D205DE0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01DD1-DE4A-442B-8270-DCC01CDC1C36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90B06ED-2805-4DF2-A75E-E1BE1CBF8132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D2CD49-EC3E-43B6-A9A9-C51BD728B18C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7396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CC7521D-6B53-314C-BE6C-D436E5F72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AE9A07-BF0C-4143-A7CD-7E45BF53CFE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13DD2F4-9496-0E41-81D1-6FE600B201EA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E5A54FA-1BF0-4848-922C-5B7C8DDDD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00DE33E-77D5-2549-A6C4-C037AA37376D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37BCDB8-2E33-9449-BEFC-916529B80E77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717C390-8D0B-134F-9797-4F34410498E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9F8F8B9B-02D2-8B43-BE37-4248AACD29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6BB8C6C-786D-4843-B287-B6EF0AA448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3CC9598-2126-4641-907C-BB5F049F5CAE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C703E2CE-EDB4-5241-8F99-40D2DC9BA92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62EEA944-F26B-5843-827F-15DAC5482F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01204FAD-EB34-4842-A903-C8C126EED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5CFAD97-49F3-EE4D-87B7-C06C92129601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96FFE09-1542-4F46-B8A5-C5BD3BF4AA0E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51A1C66-E21D-F94E-8C24-3200934B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55F114D0-57B4-6C4C-94BE-502245098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3A3C3CB-3D9B-764C-8E5F-C7C003F069BB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103E6B8D-5936-1249-AF58-15A068F30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DCE6D93F-CC0B-714D-92FF-3D56EC537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B9BE6A8-EC74-7848-9DF6-54E56D1F4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C620FD0-A2D8-419E-9212-91895C1FC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F2981F6A-F93E-473C-B5E8-CB40C6E9F6D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F00CB3-C58B-4B27-A9D2-80AAC579636E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6223F03-81D9-4040-ADE1-090381952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E0F93-9B35-4960-940E-76122C0303EE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D3FEF-05A6-4AE6-AA7B-8F31187EB36A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E94B66-0741-4244-BBDD-3B1426DAF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127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F17E9-81A8-8D4C-8B5D-FC3CD89077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1B8904-B962-2C4C-96D1-0E3A5436F2B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E2C8F00-D257-5147-A896-48A0B63911C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06E1E8C-EAD0-7F46-96FD-7D767131A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D8D240-9FB5-F146-A02F-2CFA3F46D306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97EEEE9-6CB6-A744-8228-33129F7E167F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2144D72-79EA-A140-8E37-C22B732E6F7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6076DFD0-365D-6748-AC68-2AAF6B4A87C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4C15E4F-9ED1-DE4C-BD44-77169FF573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A52D1C9-9FA5-7F4F-9307-F97AD64D94C9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1A191C3-B019-9F45-BF70-DDC7C15FED0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38E431A0-6CB0-0545-A758-BF330B25B5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14CF8041-0D99-3041-95DD-08E7D8E01F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41A4EE3-9690-EC45-B04A-8CF355A5A17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66F1D09-90F5-AA43-B387-D4AE66EC9AFA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91F0C1-97E3-F640-8ED2-C755FC7FC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B60B902-2165-0445-B108-042806D82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C8B2843-2AE3-644B-B1EA-EC22E4B5CA81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C84744D1-EFB6-FA41-84D1-1971AD8A14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7A6E1FE-AF9D-344D-B76F-37846AE95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CEAB1EB-9A05-464B-ACE7-4E4B24B7D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labelingInfo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76EE9E-4888-44B5-8F66-257671776666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D60E82-7FB0-4348-AE48-C0043DEBB5A3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itle 6">
            <a:extLst>
              <a:ext uri="{FF2B5EF4-FFF2-40B4-BE49-F238E27FC236}">
                <a16:creationId xmlns:a16="http://schemas.microsoft.com/office/drawing/2014/main" id="{26774207-333B-4DFA-ADC1-34CAF99244C4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B3AE2-385C-4787-83CD-F24993AC5D4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BA1667-8EB9-4498-AD35-727FB197A2BA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F7F9FD-613F-4C5B-B361-A7B231BADE83}"/>
              </a:ext>
            </a:extLst>
          </p:cNvPr>
          <p:cNvSpPr/>
          <p:nvPr/>
        </p:nvSpPr>
        <p:spPr bwMode="auto">
          <a:xfrm>
            <a:off x="3976688" y="39658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54032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demos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use cases</a:t>
            </a:r>
          </a:p>
        </p:txBody>
      </p:sp>
    </p:spTree>
    <p:extLst>
      <p:ext uri="{BB962C8B-B14F-4D97-AF65-F5344CB8AC3E}">
        <p14:creationId xmlns:p14="http://schemas.microsoft.com/office/powerpoint/2010/main" val="428974935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Realistic Trees</a:t>
            </a:r>
          </a:p>
        </p:txBody>
      </p:sp>
      <p:pic>
        <p:nvPicPr>
          <p:cNvPr id="7" name="Picture 6" descr="A picture containing tree, sky, outdoor, snow&#10;&#10;Description automatically generated">
            <a:extLst>
              <a:ext uri="{FF2B5EF4-FFF2-40B4-BE49-F238E27FC236}">
                <a16:creationId xmlns:a16="http://schemas.microsoft.com/office/drawing/2014/main" id="{6FC68610-17B1-774C-9E47-6F2C69EEAA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644" y="1752427"/>
            <a:ext cx="5958169" cy="33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579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Line profiles, </a:t>
            </a:r>
            <a:r>
              <a:rPr lang="en-US" dirty="0" err="1"/>
              <a:t>elevationInfo</a:t>
            </a:r>
            <a:r>
              <a:rPr lang="en-US" dirty="0"/>
              <a:t>, 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School Routes</a:t>
            </a:r>
          </a:p>
        </p:txBody>
      </p:sp>
      <p:pic>
        <p:nvPicPr>
          <p:cNvPr id="7" name="Picture 6" descr="A picture containing child, sitting, ground, small&#10;&#10;Description automatically generated">
            <a:extLst>
              <a:ext uri="{FF2B5EF4-FFF2-40B4-BE49-F238E27FC236}">
                <a16:creationId xmlns:a16="http://schemas.microsoft.com/office/drawing/2014/main" id="{FAB9BF39-7C40-3B42-BC5D-070D28AD60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213" y="1721909"/>
            <a:ext cx="5933100" cy="35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3041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83128" y="3120666"/>
            <a:ext cx="4527741" cy="584775"/>
          </a:xfrm>
        </p:spPr>
        <p:txBody>
          <a:bodyPr/>
          <a:lstStyle/>
          <a:p>
            <a:r>
              <a:rPr lang="en-US" dirty="0"/>
              <a:t>Realistic Water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7E1E1-B7A2-7E41-884E-08E285C364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145" y="1651786"/>
            <a:ext cx="6059389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4274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39A5569-08AA-9D43-A6F2-C0D64A2DE56A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C04A9F-25C2-8D43-8F7B-78AED0C9B93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E09088A-9657-EF42-8AD6-92C398F2BFA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52BC980-1E50-314B-930B-2E066EDE8A0B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4C824F5-724E-3944-AD2B-6C915F58690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ABAE51B-9B56-7B4F-B4A8-2EB8844765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C516F7D-611B-5547-814B-60D72A04A550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3CA1457-F333-A84E-961F-03C5D91D0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D0C0A71-D12A-1A4A-BD3C-02B7D84E3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7EFE5A-FC95-BB41-BB09-A454D516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71C2422-B205-624A-95BB-C010C74B5F1D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D040E90-A657-514E-A6AC-B847EBA8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134790B-ED3B-7741-ABD4-EAD8CE2AAA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a meaningful way in 3D</a:t>
            </a:r>
            <a:br>
              <a:rPr lang="en-US" sz="4000" b="0" dirty="0"/>
            </a:br>
            <a:r>
              <a:rPr lang="en-US" sz="4000" b="0" dirty="0"/>
              <a:t>using 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20149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74C12BA-3EAA-C943-9F56-CA37A00C7D4D}"/>
              </a:ext>
            </a:extLst>
          </p:cNvPr>
          <p:cNvGrpSpPr/>
          <p:nvPr/>
        </p:nvGrpSpPr>
        <p:grpSpPr>
          <a:xfrm>
            <a:off x="-127986" y="0"/>
            <a:ext cx="12319986" cy="6906141"/>
            <a:chOff x="-127986" y="0"/>
            <a:chExt cx="12319986" cy="69061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6C5A5D-E402-FE4C-A4F3-C6CC271D052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32492E0-74FE-C945-BA6C-89D0A9B3E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6307E5E-BF61-ED4C-8C5B-C8425EFEE1F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223B380-A618-CF4D-BE8D-ACB84BA7689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761E03A-D268-F04E-B38E-F2DF86C31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5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9638" t="56969" r="19950" b="1602"/>
              <a:stretch/>
            </p:blipFill>
            <p:spPr>
              <a:xfrm>
                <a:off x="0" y="4016826"/>
                <a:ext cx="6059390" cy="284117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6E24367-F353-9844-B75D-5EA3CF1F81FF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2D32F22-F343-CC4E-BD4D-54C2D31F6A56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5BE173F-1092-9549-BDCB-E5365D064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81E432-2A7F-9044-896E-90979B8E1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8055380-22DB-B64D-9257-E887819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165F15A0-58BA-DA42-8C52-4A9DD957D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88AE012-401E-2C48-9270-6B1BACD06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0613CA4-9138-824A-922E-715044DAD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A30B45-221F-2341-A404-0A7A783B542B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08A03C-7FEC-EF4F-9D2A-77514105E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E2684D4-1192-1D49-87B1-945E97D91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8509C7-CDCC-C540-A855-4597F9481B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591AD89-D4AE-DB46-9EBA-3AA7A8CDB1DB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F371389-211B-2F4B-9E94-DB7A20BA3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B78B840C-A654-5946-A170-81F30C131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C6227DA-9E78-3F40-B66A-21DD19758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4EAFD2-59C0-4C40-9775-AF7C69E8D7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E6613B2C-6979-7940-8AF0-5860CB62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C9DB1FE-280D-9148-AC10-A69805081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0616" y="2844224"/>
            <a:ext cx="4527741" cy="1169551"/>
          </a:xfrm>
        </p:spPr>
        <p:txBody>
          <a:bodyPr/>
          <a:lstStyle/>
          <a:p>
            <a:r>
              <a:rPr lang="en-US" dirty="0"/>
              <a:t>Fast interaction, queries, charts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2992064-3BC7-664E-A4DD-EE627224D4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269" y="1757362"/>
            <a:ext cx="6123214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4085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1355E4-863A-F844-9E66-F703E4DC37D3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BE6AE2-DB41-9645-8922-DF481ABFC5F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9E469C-9BF1-FB4E-AC03-D20F807228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DE305D-128F-5641-80AC-9C5D521FF62B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574CD51-44C3-8B43-9BAC-ABEE7730AC2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7087100-9773-6D49-AFC1-59DAA70DC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6DCE2E-CD4C-D643-934F-74F695CA644F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0EBE467-A442-B24F-8E6E-FC21A53AA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5BA4CE0-0160-0349-87E1-7D8759700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2DFDE62-9153-D243-971F-5E56A26DD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84B349F-4D5B-344D-8DB7-FE313A6BDE4D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73B8D14-47C7-B941-8B33-9904C85C93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B08280F4-D229-4A4F-93EE-282B669C7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BC3BF-7B60-4AD7-9DFC-AC48A3C0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CC3-3A99-47F3-A7E0-DF609B68F1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246880"/>
          </a:xfrm>
        </p:spPr>
        <p:txBody>
          <a:bodyPr/>
          <a:lstStyle/>
          <a:p>
            <a:r>
              <a:rPr lang="en-US" dirty="0">
                <a:hlinkClick r:id="rId7"/>
              </a:rPr>
              <a:t>Visualization with ArcGIS API for Javascript overview </a:t>
            </a:r>
            <a:endParaRPr lang="en-US" dirty="0"/>
          </a:p>
          <a:p>
            <a:r>
              <a:rPr lang="en-US" dirty="0">
                <a:hlinkClick r:id="rId8"/>
              </a:rPr>
              <a:t>3D GIS on ArcGIS Blog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@nicolaraluk</a:t>
            </a:r>
            <a:endParaRPr lang="en-US" dirty="0"/>
          </a:p>
          <a:p>
            <a:r>
              <a:rPr lang="en-US" dirty="0">
                <a:hlinkClick r:id="rId10"/>
              </a:rPr>
              <a:t>@</a:t>
            </a:r>
            <a:r>
              <a:rPr lang="en-US" dirty="0" err="1">
                <a:hlinkClick r:id="rId10"/>
              </a:rPr>
              <a:t>kekenes</a:t>
            </a:r>
            <a:endParaRPr lang="en-US" dirty="0"/>
          </a:p>
          <a:p>
            <a:r>
              <a:rPr lang="en-US" dirty="0">
                <a:hlinkClick r:id="rId11"/>
              </a:rPr>
              <a:t>@ArcGISJSAPI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8395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171BD03-B5B8-504E-BAA3-5F0D894C63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8F9ECC0-D01C-914C-B680-E4794E43AE1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rgbClr val="005FF8"/>
                </a:gs>
                <a:gs pos="0">
                  <a:srgbClr val="002CC5"/>
                </a:gs>
              </a:gsLst>
              <a:path path="circle">
                <a:fillToRect t="100000" r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5858878-8F1E-BD43-BE6E-F08111787C2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98000">
                  <a:srgbClr val="0ACFFE">
                    <a:alpha val="81000"/>
                  </a:srgbClr>
                </a:gs>
                <a:gs pos="2000">
                  <a:srgbClr val="4B24FF">
                    <a:alpha val="0"/>
                  </a:srgbClr>
                </a:gs>
                <a:gs pos="61000">
                  <a:srgbClr val="495AFF">
                    <a:alpha val="0"/>
                  </a:srgbClr>
                </a:gs>
              </a:gsLst>
              <a:lin ang="17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24F7DCC7-5C07-3144-B990-71907EB68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221" r="76486"/>
          <a:stretch/>
        </p:blipFill>
        <p:spPr>
          <a:xfrm>
            <a:off x="0" y="3512742"/>
            <a:ext cx="2826327" cy="3345257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7375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23ECF">
                  <a:lumMod val="61000"/>
                  <a:alpha val="55000"/>
                </a:srgbClr>
              </a:gs>
              <a:gs pos="100000">
                <a:srgbClr val="023ECF">
                  <a:alpha val="2500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4203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0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  <p:sp>
        <p:nvSpPr>
          <p:cNvPr id="59" name="Right Arrow 38">
            <a:extLst>
              <a:ext uri="{FF2B5EF4-FFF2-40B4-BE49-F238E27FC236}">
                <a16:creationId xmlns:a16="http://schemas.microsoft.com/office/drawing/2014/main" id="{88C51841-5AF1-4FFB-AD58-BDAF36034F6D}"/>
              </a:ext>
            </a:extLst>
          </p:cNvPr>
          <p:cNvSpPr/>
          <p:nvPr/>
        </p:nvSpPr>
        <p:spPr bwMode="auto">
          <a:xfrm>
            <a:off x="2426941" y="3754657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1" name="Right Arrow 38">
            <a:extLst>
              <a:ext uri="{FF2B5EF4-FFF2-40B4-BE49-F238E27FC236}">
                <a16:creationId xmlns:a16="http://schemas.microsoft.com/office/drawing/2014/main" id="{8DA16E83-9313-42F7-A31B-5B46FBFD8C47}"/>
              </a:ext>
            </a:extLst>
          </p:cNvPr>
          <p:cNvSpPr/>
          <p:nvPr/>
        </p:nvSpPr>
        <p:spPr bwMode="auto">
          <a:xfrm>
            <a:off x="4518423" y="4662284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64" name="Right Arrow 38">
            <a:extLst>
              <a:ext uri="{FF2B5EF4-FFF2-40B4-BE49-F238E27FC236}">
                <a16:creationId xmlns:a16="http://schemas.microsoft.com/office/drawing/2014/main" id="{8F9E829E-3286-4865-BFAB-FE713507F1E5}"/>
              </a:ext>
            </a:extLst>
          </p:cNvPr>
          <p:cNvSpPr/>
          <p:nvPr/>
        </p:nvSpPr>
        <p:spPr bwMode="auto">
          <a:xfrm>
            <a:off x="6671845" y="4662284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65" name="Right Arrow 38">
            <a:extLst>
              <a:ext uri="{FF2B5EF4-FFF2-40B4-BE49-F238E27FC236}">
                <a16:creationId xmlns:a16="http://schemas.microsoft.com/office/drawing/2014/main" id="{D1E78056-FA7C-46C3-89DE-7F412153B587}"/>
              </a:ext>
            </a:extLst>
          </p:cNvPr>
          <p:cNvSpPr/>
          <p:nvPr/>
        </p:nvSpPr>
        <p:spPr bwMode="auto">
          <a:xfrm>
            <a:off x="8758967" y="4662284"/>
            <a:ext cx="706428" cy="440168"/>
          </a:xfrm>
          <a:prstGeom prst="rightArrow">
            <a:avLst/>
          </a:prstGeom>
          <a:gradFill flip="none" rotWithShape="1">
            <a:gsLst>
              <a:gs pos="100000">
                <a:schemeClr val="bg2">
                  <a:lumMod val="60000"/>
                  <a:lumOff val="40000"/>
                </a:schemeClr>
              </a:gs>
              <a:gs pos="0">
                <a:schemeClr val="bg2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st="38100" dir="10800000" algn="r" rotWithShape="0">
              <a:schemeClr val="tx1">
                <a:alpha val="4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DD9D78-FA1C-496F-9AC7-AE02F2760431}"/>
              </a:ext>
            </a:extLst>
          </p:cNvPr>
          <p:cNvSpPr txBox="1"/>
          <p:nvPr/>
        </p:nvSpPr>
        <p:spPr>
          <a:xfrm>
            <a:off x="1038212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/>
              <a:t>Download the </a:t>
            </a:r>
            <a:r>
              <a:rPr lang="en-US" sz="1400" dirty="0" err="1"/>
              <a:t>Esri</a:t>
            </a:r>
            <a:r>
              <a:rPr lang="en-US" sz="1400" dirty="0"/>
              <a:t> Events app and find your event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2DBE3B-4665-4CD0-816F-5ADD5E3C9CE3}"/>
              </a:ext>
            </a:extLst>
          </p:cNvPr>
          <p:cNvSpPr txBox="1"/>
          <p:nvPr/>
        </p:nvSpPr>
        <p:spPr>
          <a:xfrm>
            <a:off x="3129685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Select the session you attended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06933F-4434-49DC-A722-947BBE9F5D3C}"/>
              </a:ext>
            </a:extLst>
          </p:cNvPr>
          <p:cNvSpPr txBox="1"/>
          <p:nvPr/>
        </p:nvSpPr>
        <p:spPr>
          <a:xfrm>
            <a:off x="5221158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/>
              <a:t>Scroll down to “Survey”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FDA862-F451-4529-B979-6E171A769FE2}"/>
              </a:ext>
            </a:extLst>
          </p:cNvPr>
          <p:cNvSpPr txBox="1"/>
          <p:nvPr/>
        </p:nvSpPr>
        <p:spPr>
          <a:xfrm>
            <a:off x="7312631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 in to access the survey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F0D558-0B6E-4F24-859A-96D79B9B2352}"/>
              </a:ext>
            </a:extLst>
          </p:cNvPr>
          <p:cNvSpPr txBox="1"/>
          <p:nvPr/>
        </p:nvSpPr>
        <p:spPr>
          <a:xfrm>
            <a:off x="9404105" y="1737366"/>
            <a:ext cx="1733298" cy="6346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/>
            <a:r>
              <a:rPr lang="en-US" sz="1400" dirty="0"/>
              <a:t>Complete the survey and select “Submit”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38D39A7B-98D7-1F43-9C10-4BAEF52216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24" t="75609" r="66162" b="2"/>
          <a:stretch/>
        </p:blipFill>
        <p:spPr>
          <a:xfrm flipH="1" flipV="1">
            <a:off x="9365672" y="-1"/>
            <a:ext cx="2826327" cy="167262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E857751-2FEB-0E49-BAB0-21D9EB6693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4" y="6152509"/>
            <a:ext cx="505499" cy="50549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E0CE07-03A0-6B4D-AD47-094049F0C266}"/>
              </a:ext>
            </a:extLst>
          </p:cNvPr>
          <p:cNvGrpSpPr/>
          <p:nvPr/>
        </p:nvGrpSpPr>
        <p:grpSpPr>
          <a:xfrm>
            <a:off x="11711370" y="161755"/>
            <a:ext cx="320420" cy="304069"/>
            <a:chOff x="9321216" y="1285432"/>
            <a:chExt cx="320420" cy="304069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97AF88CB-D99D-CA40-BDDB-B7546AAA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1589" y="1406621"/>
              <a:ext cx="170047" cy="18288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774DE909-6FDC-404D-B8EE-C05E7A63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1216" y="1285432"/>
              <a:ext cx="85024" cy="91440"/>
            </a:xfrm>
            <a:prstGeom prst="rect">
              <a:avLst/>
            </a:prstGeom>
          </p:spPr>
        </p:pic>
      </p:grp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0913DCA-CF59-E649-AA89-2D175CCADC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015"/>
          <a:stretch/>
        </p:blipFill>
        <p:spPr>
          <a:xfrm>
            <a:off x="533400" y="6303401"/>
            <a:ext cx="924560" cy="55459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BC279F3-3422-754D-B2C5-69BB28B3BF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903" y="6561824"/>
            <a:ext cx="170047" cy="18288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4746189-6AB5-9045-9BDE-C9F55F1BEF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379" y="6366560"/>
            <a:ext cx="425461" cy="398326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D9C136-E321-4D05-AF29-D3058B98DE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021" y="2712325"/>
            <a:ext cx="1607862" cy="2888675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B83A4A74-AB87-7141-A342-1A602D8F747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125273" y="2557999"/>
            <a:ext cx="1745068" cy="3192852"/>
          </a:xfrm>
          <a:prstGeom prst="rect">
            <a:avLst/>
          </a:prstGeom>
        </p:spPr>
      </p:pic>
      <p:pic>
        <p:nvPicPr>
          <p:cNvPr id="11" name="Picture 10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3EAE2F2-5065-41BD-B076-917C6ABBB70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373" y="2712325"/>
            <a:ext cx="1623082" cy="2887061"/>
          </a:xfrm>
          <a:prstGeom prst="rect">
            <a:avLst/>
          </a:prstGeom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B28F0D11-7C8F-B149-8D10-297845896A8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24306" y="2557999"/>
            <a:ext cx="1745068" cy="3192852"/>
          </a:xfrm>
          <a:prstGeom prst="rect">
            <a:avLst/>
          </a:prstGeom>
        </p:spPr>
      </p:pic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DD342D-0BC6-4E6B-94EB-9E2F53C07F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7892" y="2712325"/>
            <a:ext cx="1624468" cy="2889504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B7BC8225-BF4E-8141-9C66-9E8119F0FB2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27207" y="2557999"/>
            <a:ext cx="1745068" cy="3192852"/>
          </a:xfrm>
          <a:prstGeom prst="rect">
            <a:avLst/>
          </a:prstGeom>
        </p:spPr>
      </p:pic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59B2B3-FC7B-4A36-A3D3-F47E2AC2F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5215" y="2712325"/>
            <a:ext cx="1615456" cy="2889504"/>
          </a:xfrm>
          <a:prstGeom prst="rect">
            <a:avLst/>
          </a:prstGeom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6380A690-2E0F-8F49-B659-FDCBEAEBB36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428174" y="2557999"/>
            <a:ext cx="1745068" cy="31928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90112C4-5F4E-5F49-8CFD-BBA82507295D}"/>
              </a:ext>
            </a:extLst>
          </p:cNvPr>
          <p:cNvGrpSpPr/>
          <p:nvPr/>
        </p:nvGrpSpPr>
        <p:grpSpPr>
          <a:xfrm>
            <a:off x="5292508" y="2713363"/>
            <a:ext cx="1618488" cy="2897014"/>
            <a:chOff x="6349814" y="2713363"/>
            <a:chExt cx="1618488" cy="28970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7A0121-0E52-B547-B4EF-C8354E01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814" y="2731626"/>
              <a:ext cx="1618488" cy="287875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D78D44-94A0-0A4C-973F-A1F66866CA26}"/>
                </a:ext>
              </a:extLst>
            </p:cNvPr>
            <p:cNvSpPr/>
            <p:nvPr/>
          </p:nvSpPr>
          <p:spPr bwMode="auto">
            <a:xfrm>
              <a:off x="6349814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41" name="Picture 8">
            <a:extLst>
              <a:ext uri="{FF2B5EF4-FFF2-40B4-BE49-F238E27FC236}">
                <a16:creationId xmlns:a16="http://schemas.microsoft.com/office/drawing/2014/main" id="{11D0E058-2BBE-BB42-8AE2-15806D9E3F1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226240" y="2557999"/>
            <a:ext cx="1745068" cy="31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473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990A0DA-E569-5146-9311-458B812C602A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7FA460-9653-D34F-9D2F-702E986E1C2F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0DF3566-A6A5-764C-8037-D05348CFABA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E3C41CE-9B11-BF48-80A4-AED22D2BCC4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B8E1EE-56CC-0845-B3B7-222C15CD4C7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149A3AC-C34B-D74A-BF32-F24F980A68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3A9A2D-C974-C74F-B6C5-442908C7D542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26566A4-5FBD-8040-BC0E-46C770858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9DB2791-FAE4-9145-8F82-17948FB9C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A2B9533-500B-964B-A539-2644968DF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2B83D3E-E789-E740-B2AA-E9A9D2E22C0E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97E882D-B8D0-7C45-BEAC-02FF2CEF7D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4C42699-82D8-E64E-8A06-5CE700002F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43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A35FA15-D6A1-8F4B-9A5A-9FC9BB0A8610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BF7AF5-03B5-6E41-9693-7C9C261FCCC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BCF95C5-4376-E44E-BDF5-3594D84855B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B35904C-0AB3-5346-ACAB-167E5F14F76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33ABC6E-FFDA-F440-8A63-91400230EDD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06A2482-772B-C849-86B3-1C5A0513E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3DB9E6-9797-6F49-A216-CD1C7DD2C9F8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1C7D2BB-7DBB-BC43-8F72-5F1109EF9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5AB801-0C00-F947-8D6D-8624BA485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46AB71F-8FDA-A34F-942F-3F53619F2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A410F51-878A-844E-997E-42B98FA39447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880C341-1973-804D-ABDE-F2FCA0C9A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F49C679E-FFEC-FB4A-BD86-E9D6D4462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1063806" y="3070549"/>
            <a:ext cx="2787015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Visualization API </a:t>
            </a:r>
          </a:p>
          <a:p>
            <a:r>
              <a:rPr lang="en-US" b="0" dirty="0"/>
              <a:t>- basics -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42EE-5ED4-42F4-A065-D5CD76812EA3}"/>
              </a:ext>
            </a:extLst>
          </p:cNvPr>
          <p:cNvSpPr/>
          <p:nvPr/>
        </p:nvSpPr>
        <p:spPr bwMode="auto">
          <a:xfrm>
            <a:off x="1853782" y="4372708"/>
            <a:ext cx="1143000" cy="2107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5 min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622B3-6ADA-4B85-84F7-3A978C1BDA9A}"/>
              </a:ext>
            </a:extLst>
          </p:cNvPr>
          <p:cNvSpPr/>
          <p:nvPr/>
        </p:nvSpPr>
        <p:spPr bwMode="auto">
          <a:xfrm>
            <a:off x="5738339" y="4372708"/>
            <a:ext cx="4910214" cy="2107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25 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80BB-87F2-4631-91DB-B46D846881C5}"/>
              </a:ext>
            </a:extLst>
          </p:cNvPr>
          <p:cNvSpPr/>
          <p:nvPr/>
        </p:nvSpPr>
        <p:spPr bwMode="auto">
          <a:xfrm>
            <a:off x="3207783" y="4383270"/>
            <a:ext cx="2286000" cy="2107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6227254" y="2836257"/>
            <a:ext cx="3878579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Four use cases </a:t>
            </a:r>
          </a:p>
          <a:p>
            <a:r>
              <a:rPr lang="en-US" b="0" dirty="0"/>
              <a:t>- hands on demos -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137DCCA2-68E0-45FC-A456-99104B3A7317}"/>
              </a:ext>
            </a:extLst>
          </p:cNvPr>
          <p:cNvSpPr txBox="1">
            <a:spLocks/>
          </p:cNvSpPr>
          <p:nvPr/>
        </p:nvSpPr>
        <p:spPr>
          <a:xfrm>
            <a:off x="2626475" y="1447032"/>
            <a:ext cx="3547107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Symbols &amp; renderers </a:t>
            </a:r>
          </a:p>
          <a:p>
            <a:r>
              <a:rPr lang="en-US" b="0" dirty="0"/>
              <a:t>- general overview -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B1799-529E-4165-AC4A-15D15090C94A}"/>
              </a:ext>
            </a:extLst>
          </p:cNvPr>
          <p:cNvCxnSpPr>
            <a:cxnSpLocks/>
          </p:cNvCxnSpPr>
          <p:nvPr/>
        </p:nvCxnSpPr>
        <p:spPr bwMode="auto">
          <a:xfrm>
            <a:off x="2417307" y="4020817"/>
            <a:ext cx="0" cy="351891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513BC-C8BD-4489-9DA3-309A0A914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5767" y="4020817"/>
            <a:ext cx="181356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2C1DB-8CB9-472C-9E93-1B06B81B2F5C}"/>
              </a:ext>
            </a:extLst>
          </p:cNvPr>
          <p:cNvCxnSpPr>
            <a:cxnSpLocks/>
          </p:cNvCxnSpPr>
          <p:nvPr/>
        </p:nvCxnSpPr>
        <p:spPr bwMode="auto">
          <a:xfrm>
            <a:off x="4389411" y="2335237"/>
            <a:ext cx="0" cy="2057803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02740-2003-4B4B-8083-EFF431FFE1CF}"/>
              </a:ext>
            </a:extLst>
          </p:cNvPr>
          <p:cNvCxnSpPr>
            <a:cxnSpLocks/>
          </p:cNvCxnSpPr>
          <p:nvPr/>
        </p:nvCxnSpPr>
        <p:spPr bwMode="auto">
          <a:xfrm flipH="1">
            <a:off x="6475857" y="3752141"/>
            <a:ext cx="3381374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4F2C28-A67F-417C-B282-9578821F8AAE}"/>
              </a:ext>
            </a:extLst>
          </p:cNvPr>
          <p:cNvCxnSpPr>
            <a:cxnSpLocks/>
          </p:cNvCxnSpPr>
          <p:nvPr/>
        </p:nvCxnSpPr>
        <p:spPr bwMode="auto">
          <a:xfrm>
            <a:off x="8011028" y="3778348"/>
            <a:ext cx="0" cy="59436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160E2E-989D-450E-9499-2C10102834C9}"/>
              </a:ext>
            </a:extLst>
          </p:cNvPr>
          <p:cNvCxnSpPr>
            <a:cxnSpLocks/>
          </p:cNvCxnSpPr>
          <p:nvPr/>
        </p:nvCxnSpPr>
        <p:spPr bwMode="auto">
          <a:xfrm flipH="1">
            <a:off x="2932197" y="2335237"/>
            <a:ext cx="2838448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75014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2E7D09-5A3D-924A-9BC9-A3A3F1B7594D}"/>
              </a:ext>
            </a:extLst>
          </p:cNvPr>
          <p:cNvGrpSpPr/>
          <p:nvPr/>
        </p:nvGrpSpPr>
        <p:grpSpPr>
          <a:xfrm>
            <a:off x="0" y="-1"/>
            <a:ext cx="12192000" cy="7278072"/>
            <a:chOff x="0" y="-1"/>
            <a:chExt cx="12192000" cy="7278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57A363-A667-A34C-82AC-03112DFEE3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EC4CBF-A3E4-C448-BE40-07ABFB6E5D5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759F389-DA51-4943-9321-C4DCB0555C8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100000">
                      <a:srgbClr val="005FF8"/>
                    </a:gs>
                    <a:gs pos="0">
                      <a:srgbClr val="002CC5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FBFE16-F592-FB48-82A9-BB1B8622485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 flip="none" rotWithShape="1">
                  <a:gsLst>
                    <a:gs pos="98000">
                      <a:srgbClr val="0ACFFE">
                        <a:alpha val="81000"/>
                      </a:srgbClr>
                    </a:gs>
                    <a:gs pos="2000">
                      <a:srgbClr val="4B24FF">
                        <a:alpha val="0"/>
                      </a:srgbClr>
                    </a:gs>
                    <a:gs pos="61000">
                      <a:srgbClr val="495AFF">
                        <a:alpha val="0"/>
                      </a:srgbClr>
                    </a:gs>
                  </a:gsLst>
                  <a:lin ang="17400000" scaled="0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0A2F362-4D31-2541-AC6A-A1888E51E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221" r="76486"/>
              <a:stretch/>
            </p:blipFill>
            <p:spPr>
              <a:xfrm>
                <a:off x="0" y="3512742"/>
                <a:ext cx="2826327" cy="334525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252BC0-F951-7844-9005-FA94D09C34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8627ED-6E0C-104D-B64C-4E2F321B7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03C24A8-375C-764A-BBDB-54D7525F8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8877D85-06BB-E341-9879-88450933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B6FF2EB-C66D-8E4F-A135-8DBEA3041522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F2703BA-2CD8-2940-A187-A6E35FF7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46674D7-CDBB-ED4E-8649-3437C3DEF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 and Renderers</a:t>
            </a:r>
          </a:p>
        </p:txBody>
      </p:sp>
    </p:spTree>
    <p:extLst>
      <p:ext uri="{BB962C8B-B14F-4D97-AF65-F5344CB8AC3E}">
        <p14:creationId xmlns:p14="http://schemas.microsoft.com/office/powerpoint/2010/main" val="314115098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F5C135D-8360-A148-A6E3-72B8D3BAFAB0}"/>
              </a:ext>
            </a:extLst>
          </p:cNvPr>
          <p:cNvGrpSpPr/>
          <p:nvPr/>
        </p:nvGrpSpPr>
        <p:grpSpPr>
          <a:xfrm>
            <a:off x="0" y="10633"/>
            <a:ext cx="12192000" cy="6858000"/>
            <a:chOff x="0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8E40B4-558E-B14D-B793-88776BDCF90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F6E01F1-D5AA-1645-AA10-6633AFC336B1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92D9A5A-BCA3-5B4D-ADC7-F51A7C9CC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04E305-8C6C-3847-8487-D242BF73283E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233D2A0-E8E7-B34A-9904-D56A4E17D813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2A707F4-FCEC-AF41-870A-C42F731DC1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BE0857F2-CD90-334A-99BD-C848F0EE58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D5088854-8236-0C45-9981-F19171F417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DCC12248-1C41-5747-A0D3-BAA3E1CB8F96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A256CDD-E88A-6D4A-9B50-ED915722D21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2D7A44DE-F275-D541-A9D2-2CB8F92558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CC43E9F-1D8B-6442-9D55-102297A14E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6467BF54-7080-844F-8DF9-ABD11E9A975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DE46D02-3109-C944-9B02-9A2113ECCC05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5FD5CD65-0369-E047-8D69-87E8104F1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E37512B9-48BB-134A-BA72-330A2A9C7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DB81DFB-50E2-E541-8D44-BB048E80A583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B9697FE-FE3F-9F4C-B6F6-F62FC2151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B5F01CD-DA6F-0440-8327-A0B6913E14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F67C256-919B-CE4C-B2E8-FE14A111A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0E7212A-06C1-400D-A46A-1CEBD00CB93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rgbClr val="BF8CC9">
              <a:alpha val="78039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AB5EFB-DA03-4D46-B5B5-D4DAE2EC392D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rgbClr val="CCE393">
              <a:alpha val="78039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 descr="Screen Shot 2016-06-21 at 1.37.56 PM.png">
            <a:extLst>
              <a:ext uri="{FF2B5EF4-FFF2-40B4-BE49-F238E27FC236}">
                <a16:creationId xmlns:a16="http://schemas.microsoft.com/office/drawing/2014/main" id="{FAEA78C9-E548-490B-9590-0E1251ADEF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10" name="Picture 9" descr="Screen Shot 2016-06-21 at 1.41.15 PM.png">
            <a:extLst>
              <a:ext uri="{FF2B5EF4-FFF2-40B4-BE49-F238E27FC236}">
                <a16:creationId xmlns:a16="http://schemas.microsoft.com/office/drawing/2014/main" id="{FDA0D77E-F76C-4154-8670-61C72B7C6A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11" name="Picture 10" descr="Screen Shot 2016-06-21 at 1.38.45 PM.png">
            <a:extLst>
              <a:ext uri="{FF2B5EF4-FFF2-40B4-BE49-F238E27FC236}">
                <a16:creationId xmlns:a16="http://schemas.microsoft.com/office/drawing/2014/main" id="{7FC9C0FB-F3D5-4F4A-AC1C-8311F76240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6466961-401F-49BD-B84F-0208F75D95F9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32A3872-E59D-4C0A-9579-904763596B4E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8516FFE-5357-4C10-AC3D-4824F66D5D17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0" name="Picture 19" descr="Screen Shot 2016-06-21 at 3.51.55 PM.png">
            <a:extLst>
              <a:ext uri="{FF2B5EF4-FFF2-40B4-BE49-F238E27FC236}">
                <a16:creationId xmlns:a16="http://schemas.microsoft.com/office/drawing/2014/main" id="{AFC780B1-A6D7-4498-A5B6-848C3E907D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718695B-2779-4E0D-96B5-1CD9A98303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29AB17F-C205-48AC-A5EA-B38770D0501D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C56FF1-7CEF-45EC-B4D6-1A7B04CC98A6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0350B69-A6EA-4529-81BD-6E9264713424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B0FDC091-B658-4B4E-A277-B639CDC29B06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B771A5-493A-41CB-B026-12EEF0226EF3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7" name="Picture 36" descr="Screen Shot 2016-06-08 at 12.38.12 PM.png">
            <a:extLst>
              <a:ext uri="{FF2B5EF4-FFF2-40B4-BE49-F238E27FC236}">
                <a16:creationId xmlns:a16="http://schemas.microsoft.com/office/drawing/2014/main" id="{71D52B4A-E407-4D1C-8D1C-447DDE6549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8" name="Picture 37" descr="Screen Shot 2016-06-08 at 12.54.25 PM.png">
            <a:extLst>
              <a:ext uri="{FF2B5EF4-FFF2-40B4-BE49-F238E27FC236}">
                <a16:creationId xmlns:a16="http://schemas.microsoft.com/office/drawing/2014/main" id="{367B94A0-A150-4FF7-9E1F-76F214CFBD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1FD74C-AD62-40DB-AEF8-5F5309B54776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61A0E60-13A0-40AA-93F8-D621488B8764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0FCEA025-ACF9-4FE2-BD49-3726ACDFEFBF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D9DA09D3-6812-4E00-8E8B-41C0DD3B94D7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CFB130EE-49E8-44A3-810A-3FC24C688428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>
              <a:buFontTx/>
              <a:buChar char="-"/>
            </a:pPr>
            <a:r>
              <a:rPr lang="en-US" sz="1800" b="0" dirty="0"/>
              <a:t>Screen size units    (</a:t>
            </a:r>
            <a:r>
              <a:rPr lang="en-US" sz="1800" b="0" dirty="0" err="1"/>
              <a:t>pt</a:t>
            </a:r>
            <a:r>
              <a:rPr lang="en-US" sz="1800" b="0" dirty="0"/>
              <a:t>, px)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4" name="Title 8">
            <a:extLst>
              <a:ext uri="{FF2B5EF4-FFF2-40B4-BE49-F238E27FC236}">
                <a16:creationId xmlns:a16="http://schemas.microsoft.com/office/drawing/2014/main" id="{890884C7-F855-45F2-A659-49A1522E0ABB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770043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A6E5F-2B1C-AE49-8624-F63CA57695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AB52B1-EFAF-7743-B6A8-1BCC3278727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C8D0DED-47A9-1047-86F5-22D9BBB1789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8AE8A60-EAEC-1447-ABF5-FF866F975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E7B78B-FAB9-7545-BD6C-4BB705F07030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644309D-450F-944F-ABF6-DBEF796CA4DE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563E988-CDFD-E34C-B70E-A642E8DEDE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41D57F2A-1716-6040-ACEF-DCBF826B42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FB03EF6-5360-A945-B7A9-6D6168BC33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037F742C-195F-634A-8976-33B29F8BB7CB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8D41432-A5EB-F542-B726-92BAE5F1BD1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75D9EBA5-8762-F247-8931-17DA6AA7F4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00B6C5-2378-E34F-B2F8-97FFB2CCCE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DD126481-0388-424D-8D06-372E3F157ADC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E837C47-2224-F54D-8D5B-623E56539F11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1CF0315D-4F61-2745-8FC3-2300BB4153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A7977984-EFBA-3B4D-9BC4-08D7F1F71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D6D780E-57A6-834E-BB3D-0BD48343657C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D8269BB-DB76-6E4D-8FAB-9F494BE2C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5A6292A-5BEC-FD48-AEE0-46B179F57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29F0EC8-34C6-6A43-BA00-B23D77AE8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471611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Symbols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CA547C5-CBD4-429B-80CD-C6170A8DA01E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1393D620-8B17-4A77-A8BB-6312407880C5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AF551B-9D40-4050-AAFF-E1C22A08D1D2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14734E-9967-4990-922E-B84FA2AD3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82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1232A-4851-6F4F-A731-A76CEEA4DF1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1F8FC3-A2A6-B34C-ABFC-4889F0E3BEA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02A2F0-19F8-2A4E-8C3E-ACF0127C34CA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68D8D5F-923C-DE4D-A60D-82448D63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BF6FCB-0C2A-5F48-855E-F53789FF672E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DCA7D05-31A6-CB4B-927A-3961E0979E10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C7B14AC-F362-814E-8333-EABE09FC7B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A55BB256-112C-E44E-8D94-0515CD35C37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C33821F-F54B-4342-B108-4D4A459EE3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796563D-6E1F-C949-B5DA-EF5C7E2EEED3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86ECE3C-9F87-8D42-B349-55B3705C69F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9DBC1A5C-1325-4F4C-BECA-C8B430BFA2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9D7A1C4-5B7D-3740-9AE9-E76A836534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94236F9-0ED2-EC48-AD66-5C7D62A5C76E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189F2F1-F63B-2F42-9478-245157A30B45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263EC7D-0D74-4F48-9473-85343E9DE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864FBD2-5B72-CF4B-9FEC-C362DEE24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FFDAB54-F58A-6D46-B806-ED9669BF3C8E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7563525-453D-AD47-8028-99E55419F3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82CDE318-FE76-BB49-A34D-4A45FDBDF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8AB0A9B-C573-8C41-8C05-19918E6FD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Renderers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0F94DA5-FD94-469D-99C2-921A99E0108C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A550975-ECAF-48DD-9373-C28F8B5D1B2C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3C877E2-1A3D-45A0-9EB6-A1FCB25778FA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15" name="Picture 14" descr="Screen Shot 2017-07-01 at 4.11.57 PM.png">
            <a:extLst>
              <a:ext uri="{FF2B5EF4-FFF2-40B4-BE49-F238E27FC236}">
                <a16:creationId xmlns:a16="http://schemas.microsoft.com/office/drawing/2014/main" id="{33C6ECD6-335A-4F3F-BB23-A8A1EA810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BE7629-BE45-416C-BE80-4064E1C06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B90932-04A5-4B83-B578-14EC32170F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9590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8C3C83-3DAB-5F4D-8D77-90CC988C3AA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0B008E-D1DE-2A42-8B64-4F1476D8BE5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70F768-A0B1-2F47-A93F-ADCC9CE2401E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69CC227-D1DF-0C40-8DBC-FE006E0FAE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804AB9-9C81-6E4B-9F5F-1FCE33E3C377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FFD7942-A099-484A-941C-C2AB21540226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D36DCF1-C1A4-8A40-A940-C480C13A1F9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DF371AF3-B037-F84A-93A1-9B873DE74E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E1554B3-9888-B84D-A84D-7DD3804BD1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285D47EA-FEB7-EB4E-8A95-80216DFB13F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EEB20E3-809F-4E40-BEA2-5593747EA0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0F8E7B2B-9AA8-4946-B0AA-7ACB2F399D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7AD1B669-9FB4-4D45-8973-440D765286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C3B91CA-D270-F744-8B4D-232C769FB6DA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D8A6EDD-63F9-6941-846C-FA0A7358480E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C109274-FC2E-FD43-9731-1A39774A8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C1EBDAC-B20E-1444-A1F9-410A44768D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7FE01BF-734B-D94B-BECA-05BDCDFFC434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DE6C096-BDBD-8D45-9E9A-6D485D5B2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2EDEBBC-F5F1-7949-9E9F-7D678759D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2C563C1-30C9-BA4E-82AC-F39DCBAC3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3800" b="0" dirty="0"/>
              <a:t>Arcade expression</a:t>
            </a:r>
            <a:br>
              <a:rPr lang="en-US" sz="2800" b="0" dirty="0"/>
            </a:b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</p:txBody>
      </p:sp>
    </p:spTree>
    <p:extLst>
      <p:ext uri="{BB962C8B-B14F-4D97-AF65-F5344CB8AC3E}">
        <p14:creationId xmlns:p14="http://schemas.microsoft.com/office/powerpoint/2010/main" val="241244992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A1FCC8E-C901-C742-A355-7D12F73D54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31BA38-B26D-CE47-8705-A8E44C70066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9F4B653-A0F1-5844-AE45-63B5D0BFFE6E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>
                <a:gsLst>
                  <a:gs pos="35000">
                    <a:srgbClr val="143F95"/>
                  </a:gs>
                  <a:gs pos="82000">
                    <a:srgbClr val="0E53C1"/>
                  </a:gs>
                  <a:gs pos="7000">
                    <a:srgbClr val="1E3073"/>
                  </a:gs>
                </a:gsLst>
                <a:path path="circle">
                  <a:fillToRect t="100000" r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A42AB31-FF45-7548-8AC3-92E61B478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70152" r="75622"/>
              <a:stretch/>
            </p:blipFill>
            <p:spPr>
              <a:xfrm>
                <a:off x="9021" y="4810991"/>
                <a:ext cx="2930236" cy="2047009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A6C1A5F-A5F6-BC45-9733-C0CC071DDC1B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8A74E96-83C9-1D46-A2A6-091D69BE895C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445C9A3-1978-DE4F-8CA8-2D014A04D6E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50" name="Freeform 49">
                    <a:extLst>
                      <a:ext uri="{FF2B5EF4-FFF2-40B4-BE49-F238E27FC236}">
                        <a16:creationId xmlns:a16="http://schemas.microsoft.com/office/drawing/2014/main" id="{CB1B66F6-0642-CC4E-8E00-90734993A1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35DEDA74-EB57-B940-82E3-F2CB5A9436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C808FA8-3D57-1A46-9BFF-6DFF662812B3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7CB4801-4167-8C4E-BC99-371B4CDB654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72EDEF3C-D656-BE4E-B1F9-1737142C20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48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9886393-9787-8343-B770-EA1CD947B5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ADAE3CD5-484D-FF40-9DA9-02F6ECAF9E06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chemeClr val="tx1">
                      <a:alpha val="19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5B10DD-508C-4B47-BBE3-D39F67232CC3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B592A244-C936-BD40-951C-3F719157B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F7C48E10-2468-AB43-9385-CCE4095ED2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EBE7E0B-8C08-524B-B6F8-DBD6354EC10E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251BF8B6-D469-6147-B0D5-B7FFB9D4F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78BB405-CB4D-324F-B49B-0C2D97808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2F7387E-CEFC-8F4D-9F9A-69C759FE8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EC03E51-A41B-4FF0-81B6-8EFAA9952A49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B3DB0FB-FBFC-4840-A77F-E9ABEBB0FB18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B9F6872-2319-49E8-A55C-5CDFAAC6C9B1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860294CE-0984-4879-92BE-40ED25257DA0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DB79828-2F21-4CFF-9233-E33A551E5217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5BC812-DAAC-4477-86EA-CF0BB592A74D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C7FB29-E2EE-4CC7-B9B7-BA5AE60EA1B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687BEAC-C401-45C7-B668-592205329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61CF6C-2A43-4CB5-B69E-0DEB1D67A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69BE796-F3B8-4181-9487-3A61CA65D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47" name="Picture 46" descr="Screen Shot 2016-06-21 at 5.38.08 PM.png">
            <a:extLst>
              <a:ext uri="{FF2B5EF4-FFF2-40B4-BE49-F238E27FC236}">
                <a16:creationId xmlns:a16="http://schemas.microsoft.com/office/drawing/2014/main" id="{D6A0136F-D8FC-4B7B-AFED-A023C3C622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7C99542-0D90-4184-98AF-48EC574972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381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21-19_FINAL" id="{10DB76A5-5840-4151-83CC-80E23950F98B}" vid="{5878E295-684E-4CAF-B812-7EBDEAF181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4846B3BA2F844EAD15D95C78F3D753" ma:contentTypeVersion="3" ma:contentTypeDescription="Create a new document." ma:contentTypeScope="" ma:versionID="b89768a16d2aaa70d9113842555e2335">
  <xsd:schema xmlns:xsd="http://www.w3.org/2001/XMLSchema" xmlns:xs="http://www.w3.org/2001/XMLSchema" xmlns:p="http://schemas.microsoft.com/office/2006/metadata/properties" xmlns:ns2="ecdac6fe-384c-445c-b5e4-df6ff1d82a4f" targetNamespace="http://schemas.microsoft.com/office/2006/metadata/properties" ma:root="true" ma:fieldsID="f2d08c016ccfe4923b6bfb0e1653d0bb" ns2:_="">
    <xsd:import namespace="ecdac6fe-384c-445c-b5e4-df6ff1d82a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ac6fe-384c-445c-b5e4-df6ff1d82a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cdac6fe-384c-445c-b5e4-df6ff1d82a4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37BAC5E-725A-4919-BFFE-EDA2E5713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ac6fe-384c-445c-b5e4-df6ff1d82a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566</Words>
  <Application>Microsoft Macintosh PowerPoint</Application>
  <PresentationFormat>Widescreen</PresentationFormat>
  <Paragraphs>185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Lucida Console</vt:lpstr>
      <vt:lpstr>Lucida Grande</vt:lpstr>
      <vt:lpstr>Esri_Corporate_Template-Dark</vt:lpstr>
      <vt:lpstr>3D Visualization with the ArcGIS API for JavaScript</vt:lpstr>
      <vt:lpstr>Discover how to visualize geodata  in a meaningful way in 3D using ArcGIS API for JavaScript</vt:lpstr>
      <vt:lpstr>PowerPoint Presentation</vt:lpstr>
      <vt:lpstr>Symbols and Renderers</vt:lpstr>
      <vt:lpstr>PowerPoint Presentation</vt:lpstr>
      <vt:lpstr>Symbols</vt:lpstr>
      <vt:lpstr>Renderers</vt:lpstr>
      <vt:lpstr>PowerPoint Presentation</vt:lpstr>
      <vt:lpstr>Multivariate mapping with visual variables</vt:lpstr>
      <vt:lpstr>Visualization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Four use cases</vt:lpstr>
      <vt:lpstr>Realistic Trees</vt:lpstr>
      <vt:lpstr>School Routes</vt:lpstr>
      <vt:lpstr>Realistic Water</vt:lpstr>
      <vt:lpstr>Fast interaction, queries, charts</vt:lpstr>
      <vt:lpstr>Resources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2019-04-30T20:56:12Z</cp:lastPrinted>
  <dcterms:created xsi:type="dcterms:W3CDTF">2019-07-03T15:54:55Z</dcterms:created>
  <dcterms:modified xsi:type="dcterms:W3CDTF">2019-07-06T19:24:49Z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0x0101006B4846B3BA2F844EAD15D95C78F3D753</vt:lpwstr>
  </property>
</Properties>
</file>